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82" r:id="rId5"/>
    <p:sldId id="273" r:id="rId6"/>
    <p:sldId id="274" r:id="rId7"/>
    <p:sldId id="283" r:id="rId8"/>
    <p:sldId id="284" r:id="rId9"/>
    <p:sldId id="285" r:id="rId10"/>
    <p:sldId id="286" r:id="rId11"/>
    <p:sldId id="289" r:id="rId12"/>
    <p:sldId id="294" r:id="rId13"/>
    <p:sldId id="268" r:id="rId14"/>
    <p:sldId id="272" r:id="rId15"/>
    <p:sldId id="270" r:id="rId16"/>
    <p:sldId id="276" r:id="rId17"/>
    <p:sldId id="277" r:id="rId18"/>
    <p:sldId id="278" r:id="rId19"/>
    <p:sldId id="267" r:id="rId20"/>
    <p:sldId id="275" r:id="rId21"/>
    <p:sldId id="295" r:id="rId22"/>
    <p:sldId id="296" r:id="rId23"/>
    <p:sldId id="258" r:id="rId24"/>
    <p:sldId id="260" r:id="rId25"/>
    <p:sldId id="261" r:id="rId26"/>
    <p:sldId id="262" r:id="rId27"/>
    <p:sldId id="263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D793E-403D-1552-C98A-E4EC41AD2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8F2086-41AC-B171-CD18-DAD804EE5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1EE122-ECAC-2F81-3511-C5FE85847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29.11.2023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B3A055-2B0F-D2F7-837C-58361AA8D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F2CBF5-EF65-891A-8051-197EA188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1382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3172D-0508-3EBB-24E8-D6DD3AE99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4CFA3DD-73B3-03BD-AF5F-09310E089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BD2757-40E6-92D9-47F0-3BE6F9D3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29.11.2023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FDAD5C-F6E9-B82E-EC62-639E5CF1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A7A27D-A6F2-8DD8-E69E-A04089F9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8880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5A0F6D5-3091-D483-B4E6-9F55351F4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537FFC3-5DDF-7BCA-31E8-7EA9F9148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B8850F-0978-BA69-F38C-21DBEFE6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29.11.2023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E51F63-8B83-BFD0-15AE-007513346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20F33F-47AA-CB28-B6F8-04F67E4A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1395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D4EE0-63F1-FAF2-AD95-33C6BA1C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F1F59A-0604-B91A-F030-D2CC4FDAE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85A637-08C1-7003-F735-B020C8106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29.11.2023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C5D7AC-473A-9D65-5C98-9ACFBEA65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477639-90E3-F832-D102-5590CF461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806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DF1E0C-9D26-7395-5E24-8A5C0E6E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9F21BA-3FEF-A9F8-4881-70F123861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3D6D61-0AF2-4D99-6789-75E01C291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29.11.2023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84E9CC-F208-28D2-076A-04E7CDE77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BB9BC0-35E9-E3DA-3461-E8D431F0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84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E6768D-5015-83C1-A2BB-AC004688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0F676B-3530-A68D-D312-C5C5A06CD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742765-8563-84D1-03C0-AA4022BD1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AF0065-2328-1D19-373A-5DBDE996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29.11.2023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AA0C51-B568-C215-C2E2-BF16AD97A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64CA34-7D0F-D726-887C-452A5553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50666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9FC2DA-EBB1-5504-4096-F92A98E6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709065-C50C-AC8D-2626-FBE24950B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62D69F-840C-EEDF-6302-208B3AA61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2CE154-9A5A-1784-D13B-E2E706CFE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F11055-88CD-B06C-904B-74EC3B7FD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F8447E-6F4B-1FF3-349C-815DA2BF7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29.11.2023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D37F2E1-F226-7018-FD67-AB9F770B7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FF6093-9469-92CB-E1C9-E150E33C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31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F2AFE4-D689-4591-61D3-103E6590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9055422-FF05-DBC5-D7FD-3BF25AC14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29.11.2023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0B334A-8E4E-E843-9EFD-65D9BE30A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77D087-F409-3D5D-8A1F-E00FA4C0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1176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4000A3A-001F-5469-59BD-09E3C50E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29.11.2023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1AF72D4-038B-7C15-694F-099F6B887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DCC9D4-94D1-D917-F07E-49FC4D3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9192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92060F-0CAF-7EFE-D2D8-84C688D7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69C5C4-705E-F528-5A4A-81E0C5889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852D5D-213A-03B8-C859-0AE939C34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9EB45A-65CE-7BEA-4640-7FBB9CCE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29.11.2023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5DA6056-3F38-2015-05CB-4DA339CE9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A6338D-8247-6466-2D44-20B7AC2D8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9007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05CD03-2631-40B7-0BA7-1C778BB40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35A8318-C6B3-35BF-70DF-4473214BA7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1564A8-E9D7-A284-4EBF-CD3EF961B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248819B-FB6B-804D-4449-363FD1EE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29.11.2023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EB5559-CAF9-143B-1D10-7DE9917C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F5D4C0-8F6B-3080-A8DA-8586A2972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99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AFBB789-50D7-E7AF-013B-8739BC0EB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194A13-2333-9114-9E7B-20F7618F6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552435-7037-2BD6-6D2B-C180EDA7F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0F1F8-526C-4E10-A437-499019A51331}" type="datetimeFigureOut">
              <a:rPr lang="de-CH" smtClean="0"/>
              <a:t>29.11.2023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AAD222-F64C-3446-6ADA-EECF3FC93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E8535-195F-0D82-B8B3-C13B03E0D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9966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gif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flycomp.streamlit.app/PubliBike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areschwimmer sorgen für PubliBike-Chaos | TeleBaern">
            <a:extLst>
              <a:ext uri="{FF2B5EF4-FFF2-40B4-BE49-F238E27FC236}">
                <a16:creationId xmlns:a16="http://schemas.microsoft.com/office/drawing/2014/main" id="{819DAF02-D277-0653-6147-7D6481EAE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C10075-F5B8-87D8-5C03-0F558A0DD1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err="1"/>
              <a:t>Predicting</a:t>
            </a:r>
            <a:r>
              <a:rPr lang="de-CH" b="1" dirty="0"/>
              <a:t> </a:t>
            </a:r>
            <a:r>
              <a:rPr lang="de-CH" b="1" dirty="0" err="1"/>
              <a:t>PubliBike</a:t>
            </a:r>
            <a:r>
              <a:rPr lang="de-CH" b="1" dirty="0"/>
              <a:t> </a:t>
            </a:r>
            <a:r>
              <a:rPr lang="de-CH" b="1" dirty="0" err="1"/>
              <a:t>Availability</a:t>
            </a:r>
            <a:endParaRPr lang="de-CH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21E0580-98BE-55BA-1E81-4E81AB920B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b="1" dirty="0"/>
              <a:t>M3 Project </a:t>
            </a:r>
            <a:r>
              <a:rPr lang="de-CH" b="1" dirty="0" err="1"/>
              <a:t>by</a:t>
            </a:r>
            <a:r>
              <a:rPr lang="de-CH" b="1" dirty="0"/>
              <a:t> Marco Sommerfeld &amp; Viktor Kitanov</a:t>
            </a:r>
          </a:p>
        </p:txBody>
      </p:sp>
    </p:spTree>
    <p:extLst>
      <p:ext uri="{BB962C8B-B14F-4D97-AF65-F5344CB8AC3E}">
        <p14:creationId xmlns:p14="http://schemas.microsoft.com/office/powerpoint/2010/main" val="1760032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07F2872-9060-E1F5-C3D5-E2D832EC7CD4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0.643, MSE = 0.686, </a:t>
            </a:r>
            <a:r>
              <a:rPr lang="de-CH" sz="1400" dirty="0" err="1"/>
              <a:t>Accuracy</a:t>
            </a:r>
            <a:r>
              <a:rPr lang="de-CH" sz="1400" dirty="0"/>
              <a:t>: 0.629, Precision: 0.627, Recall: 0.629, F1-Score: 0.517, </a:t>
            </a:r>
            <a:r>
              <a:rPr lang="fr-FR" sz="1400" dirty="0"/>
              <a:t>Confusion Matrix: 	[[354    1      6]</a:t>
            </a:r>
            <a:br>
              <a:rPr lang="fr-FR" sz="1400" dirty="0"/>
            </a:br>
            <a:r>
              <a:rPr lang="fr-FR" sz="1400" dirty="0"/>
              <a:t>										 [148    4      7]</a:t>
            </a:r>
            <a:br>
              <a:rPr lang="fr-FR" sz="1400" dirty="0"/>
            </a:br>
            <a:r>
              <a:rPr lang="fr-FR" sz="1400" dirty="0"/>
              <a:t>										 [  56     1   13]]</a:t>
            </a:r>
            <a:endParaRPr lang="de-CH" sz="24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CC7C2080-2E4F-3CAC-DCF7-790F4C4FA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8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04DB03D-A64B-43E4-43AC-DBCDD8D858A6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0.657, MSE = 0.666, </a:t>
            </a:r>
            <a:r>
              <a:rPr lang="de-CH" sz="1400" dirty="0" err="1"/>
              <a:t>Accuracy</a:t>
            </a:r>
            <a:r>
              <a:rPr lang="de-CH" sz="1400" dirty="0"/>
              <a:t>: 0.634, Precision: 0.624, Recall: 0.634, F1-Score: 0.527, </a:t>
            </a:r>
            <a:r>
              <a:rPr lang="fr-FR" sz="1400" dirty="0"/>
              <a:t>Confusion Matrix: 	[[353   2     6]</a:t>
            </a:r>
            <a:br>
              <a:rPr lang="fr-FR" sz="1400" dirty="0"/>
            </a:br>
            <a:r>
              <a:rPr lang="fr-FR" sz="1400" dirty="0"/>
              <a:t>										 [147    5     7]</a:t>
            </a:r>
            <a:br>
              <a:rPr lang="fr-FR" sz="1400" dirty="0"/>
            </a:br>
            <a:r>
              <a:rPr lang="fr-FR" sz="1400" dirty="0"/>
              <a:t>										 [  53    1   16]]</a:t>
            </a:r>
            <a:endParaRPr lang="de-CH" sz="2400" dirty="0"/>
          </a:p>
        </p:txBody>
      </p:sp>
      <p:pic>
        <p:nvPicPr>
          <p:cNvPr id="9" name="Picture 8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EE11BB3C-28A9-4337-1F36-179489432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56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371ADDF-6067-590E-C964-4656FBFE4F4B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0.676, MSE = 0.608, </a:t>
            </a:r>
            <a:r>
              <a:rPr lang="de-CH" sz="1400" dirty="0" err="1"/>
              <a:t>Accuracy</a:t>
            </a:r>
            <a:r>
              <a:rPr lang="de-CH" sz="1400" dirty="0"/>
              <a:t>: 0.620, Precision: 0.553, Recall: 0.620, F1-Score: 0.564, </a:t>
            </a:r>
            <a:r>
              <a:rPr lang="fr-FR" sz="1400" dirty="0"/>
              <a:t>Confusion Matrix: 	[[323   24     14]</a:t>
            </a:r>
            <a:br>
              <a:rPr lang="fr-FR" sz="1400" dirty="0"/>
            </a:br>
            <a:r>
              <a:rPr lang="fr-FR" sz="1400" dirty="0"/>
              <a:t>										 [122   18     19]</a:t>
            </a:r>
            <a:br>
              <a:rPr lang="fr-FR" sz="1400" dirty="0"/>
            </a:br>
            <a:r>
              <a:rPr lang="fr-FR" sz="1400" dirty="0"/>
              <a:t>										 [  31   14     25]]</a:t>
            </a:r>
            <a:endParaRPr lang="de-CH" sz="2400" dirty="0"/>
          </a:p>
        </p:txBody>
      </p:sp>
      <p:pic>
        <p:nvPicPr>
          <p:cNvPr id="5" name="Picture 4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15942782-7596-BA4F-2E1D-43212ABA3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92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685E2-FB3E-83C0-8C75-FA32D1B1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Neural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Network</a:t>
            </a:r>
            <a:b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Data</a:t>
            </a:r>
            <a:endParaRPr lang="de-CH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84286C-96F3-6B3C-A2CB-046BC184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96451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CH" sz="3300" b="1" dirty="0"/>
              <a:t>Raw Data </a:t>
            </a:r>
            <a:r>
              <a:rPr lang="en-US" sz="3300" b="1" dirty="0"/>
              <a:t>received</a:t>
            </a:r>
            <a:r>
              <a:rPr lang="de-CH" sz="3300" b="1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CH" dirty="0"/>
              <a:t>2766401 Datasets. </a:t>
            </a:r>
            <a:r>
              <a:rPr lang="en-US" dirty="0"/>
              <a:t>Measured</a:t>
            </a:r>
            <a:r>
              <a:rPr lang="de-CH" dirty="0"/>
              <a:t> </a:t>
            </a:r>
            <a:r>
              <a:rPr lang="en-US" dirty="0"/>
              <a:t>hourly</a:t>
            </a:r>
            <a:endParaRPr lang="de-CH" dirty="0"/>
          </a:p>
          <a:p>
            <a:pPr marL="0" indent="0">
              <a:lnSpc>
                <a:spcPct val="170000"/>
              </a:lnSpc>
              <a:buNone/>
            </a:pPr>
            <a:endParaRPr lang="de-CH" dirty="0"/>
          </a:p>
          <a:p>
            <a:pPr marL="0" indent="0">
              <a:lnSpc>
                <a:spcPct val="120000"/>
              </a:lnSpc>
              <a:buNone/>
            </a:pPr>
            <a:r>
              <a:rPr lang="de-CH" sz="3400" b="1" dirty="0" err="1"/>
              <a:t>Number</a:t>
            </a:r>
            <a:r>
              <a:rPr lang="de-CH" sz="3400" b="1" dirty="0"/>
              <a:t> </a:t>
            </a:r>
            <a:r>
              <a:rPr lang="de-CH" sz="3400" b="1" dirty="0" err="1"/>
              <a:t>of</a:t>
            </a:r>
            <a:r>
              <a:rPr lang="de-CH" sz="3400" b="1" dirty="0"/>
              <a:t> </a:t>
            </a:r>
            <a:r>
              <a:rPr lang="de-CH" sz="3400" b="1" dirty="0" err="1"/>
              <a:t>datasets</a:t>
            </a:r>
            <a:r>
              <a:rPr lang="de-CH" sz="3400" b="1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CH" dirty="0"/>
              <a:t>2766401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/>
              <a:t>All </a:t>
            </a:r>
            <a:r>
              <a:rPr lang="de-CH" dirty="0" err="1"/>
              <a:t>Stations</a:t>
            </a:r>
            <a:r>
              <a:rPr lang="de-CH" dirty="0"/>
              <a:t> 07.07.2022 – 15.11.2023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CH" dirty="0"/>
              <a:t>12030     </a:t>
            </a:r>
            <a:r>
              <a:rPr lang="de-CH" dirty="0">
                <a:sym typeface="Wingdings" panose="05000000000000000000" pitchFamily="2" charset="2"/>
              </a:rPr>
              <a:t> Station Gelateria di Berna </a:t>
            </a:r>
            <a:r>
              <a:rPr lang="de-CH" dirty="0"/>
              <a:t>07.07.2022 – 15.11.2023</a:t>
            </a:r>
          </a:p>
          <a:p>
            <a:pPr marL="514350" indent="-514350">
              <a:lnSpc>
                <a:spcPct val="120000"/>
              </a:lnSpc>
              <a:buAutoNum type="arabicPlain" startAt="2913"/>
            </a:pPr>
            <a:r>
              <a:rPr lang="de-CH" dirty="0">
                <a:sym typeface="Wingdings" panose="05000000000000000000" pitchFamily="2" charset="2"/>
              </a:rPr>
              <a:t> Station Gelateria di Berna </a:t>
            </a:r>
            <a:r>
              <a:rPr lang="de-CH" dirty="0"/>
              <a:t>15.05-2023 – 15.09.2023</a:t>
            </a:r>
          </a:p>
          <a:p>
            <a:pPr marL="0" indent="0">
              <a:lnSpc>
                <a:spcPct val="120000"/>
              </a:lnSpc>
              <a:buNone/>
            </a:pPr>
            <a:endParaRPr lang="de-CH" dirty="0"/>
          </a:p>
          <a:p>
            <a:pPr marL="0" indent="0">
              <a:lnSpc>
                <a:spcPct val="120000"/>
              </a:lnSpc>
              <a:buNone/>
            </a:pPr>
            <a:endParaRPr lang="de-CH" dirty="0"/>
          </a:p>
          <a:p>
            <a:pPr marL="0" indent="0">
              <a:lnSpc>
                <a:spcPct val="120000"/>
              </a:lnSpc>
              <a:buNone/>
            </a:pPr>
            <a:r>
              <a:rPr lang="de-CH" sz="3800" b="1" dirty="0"/>
              <a:t>Data </a:t>
            </a:r>
            <a:r>
              <a:rPr lang="de-CH" sz="3800" b="1" dirty="0" err="1"/>
              <a:t>structure</a:t>
            </a:r>
            <a:r>
              <a:rPr lang="de-CH" sz="3800" b="1" dirty="0"/>
              <a:t> </a:t>
            </a:r>
            <a:r>
              <a:rPr lang="de-CH" sz="3800" b="1" dirty="0" err="1"/>
              <a:t>used</a:t>
            </a:r>
            <a:r>
              <a:rPr lang="de-CH" sz="3800" b="1" dirty="0"/>
              <a:t> </a:t>
            </a:r>
            <a:r>
              <a:rPr lang="de-CH" sz="3800" b="1" dirty="0" err="1"/>
              <a:t>for</a:t>
            </a:r>
            <a:r>
              <a:rPr lang="de-CH" sz="3800" b="1" dirty="0"/>
              <a:t> </a:t>
            </a:r>
            <a:r>
              <a:rPr lang="de-CH" sz="3800" b="1" dirty="0" err="1"/>
              <a:t>training</a:t>
            </a:r>
            <a:r>
              <a:rPr lang="de-CH" sz="3800" b="1" dirty="0"/>
              <a:t> (Integer!)</a:t>
            </a:r>
          </a:p>
          <a:p>
            <a:pPr marL="0" indent="0">
              <a:lnSpc>
                <a:spcPct val="120000"/>
              </a:lnSpc>
              <a:buNone/>
            </a:pPr>
            <a:endParaRPr lang="de-CH" sz="3800" b="1" dirty="0"/>
          </a:p>
          <a:p>
            <a:pPr marL="0" indent="0">
              <a:lnSpc>
                <a:spcPct val="120000"/>
              </a:lnSpc>
              <a:buNone/>
            </a:pPr>
            <a:endParaRPr lang="de-CH" sz="3800" b="1" dirty="0"/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081B7DED-1A5C-F728-7973-ED6A45782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379067"/>
              </p:ext>
            </p:extLst>
          </p:nvPr>
        </p:nvGraphicFramePr>
        <p:xfrm>
          <a:off x="4751523" y="1690688"/>
          <a:ext cx="33540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518">
                  <a:extLst>
                    <a:ext uri="{9D8B030D-6E8A-4147-A177-3AD203B41FA5}">
                      <a16:colId xmlns:a16="http://schemas.microsoft.com/office/drawing/2014/main" val="2288978024"/>
                    </a:ext>
                  </a:extLst>
                </a:gridCol>
                <a:gridCol w="1619573">
                  <a:extLst>
                    <a:ext uri="{9D8B030D-6E8A-4147-A177-3AD203B41FA5}">
                      <a16:colId xmlns:a16="http://schemas.microsoft.com/office/drawing/2014/main" val="2485501451"/>
                    </a:ext>
                  </a:extLst>
                </a:gridCol>
              </a:tblGrid>
              <a:tr h="224532">
                <a:tc>
                  <a:txBody>
                    <a:bodyPr/>
                    <a:lstStyle/>
                    <a:p>
                      <a:r>
                        <a:rPr lang="de-CH" sz="1200" dirty="0"/>
                        <a:t>Feature </a:t>
                      </a:r>
                      <a:r>
                        <a:rPr lang="de-CH" sz="1200" dirty="0" err="1"/>
                        <a:t>name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53259"/>
                  </a:ext>
                </a:extLst>
              </a:tr>
              <a:tr h="224532">
                <a:tc>
                  <a:txBody>
                    <a:bodyPr/>
                    <a:lstStyle/>
                    <a:p>
                      <a:r>
                        <a:rPr lang="de-CH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de-CH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2022-07-07 15:00:00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123639"/>
                  </a:ext>
                </a:extLst>
              </a:tr>
              <a:tr h="224532">
                <a:tc>
                  <a:txBody>
                    <a:bodyPr/>
                    <a:lstStyle/>
                    <a:p>
                      <a:r>
                        <a:rPr lang="de-CH" sz="1200" dirty="0" err="1"/>
                        <a:t>Station_id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687757"/>
                  </a:ext>
                </a:extLst>
              </a:tr>
              <a:tr h="224532">
                <a:tc>
                  <a:txBody>
                    <a:bodyPr/>
                    <a:lstStyle/>
                    <a:p>
                      <a:r>
                        <a:rPr lang="de-CH" sz="1200" dirty="0" err="1"/>
                        <a:t>Available_ebikes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039879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0768CF79-7DE0-4A5A-EC81-91E2BCEA9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14858"/>
              </p:ext>
            </p:extLst>
          </p:nvPr>
        </p:nvGraphicFramePr>
        <p:xfrm>
          <a:off x="838200" y="5587139"/>
          <a:ext cx="464820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070">
                  <a:extLst>
                    <a:ext uri="{9D8B030D-6E8A-4147-A177-3AD203B41FA5}">
                      <a16:colId xmlns:a16="http://schemas.microsoft.com/office/drawing/2014/main" val="2288978024"/>
                    </a:ext>
                  </a:extLst>
                </a:gridCol>
                <a:gridCol w="1520565">
                  <a:extLst>
                    <a:ext uri="{9D8B030D-6E8A-4147-A177-3AD203B41FA5}">
                      <a16:colId xmlns:a16="http://schemas.microsoft.com/office/drawing/2014/main" val="2485501451"/>
                    </a:ext>
                  </a:extLst>
                </a:gridCol>
                <a:gridCol w="1520565">
                  <a:extLst>
                    <a:ext uri="{9D8B030D-6E8A-4147-A177-3AD203B41FA5}">
                      <a16:colId xmlns:a16="http://schemas.microsoft.com/office/drawing/2014/main" val="1894871698"/>
                    </a:ext>
                  </a:extLst>
                </a:gridCol>
              </a:tblGrid>
              <a:tr h="224532">
                <a:tc>
                  <a:txBody>
                    <a:bodyPr/>
                    <a:lstStyle/>
                    <a:p>
                      <a:r>
                        <a:rPr lang="de-CH" sz="1050" dirty="0"/>
                        <a:t>Feature </a:t>
                      </a:r>
                      <a:r>
                        <a:rPr lang="de-CH" sz="1050" dirty="0" err="1"/>
                        <a:t>dayofweek</a:t>
                      </a:r>
                      <a:endParaRPr lang="de-CH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noProof="0" dirty="0"/>
                        <a:t>Feature </a:t>
                      </a:r>
                      <a:r>
                        <a:rPr lang="en-US" sz="1050" noProof="0" dirty="0" err="1"/>
                        <a:t>hourofday</a:t>
                      </a:r>
                      <a:endParaRPr lang="en-US" sz="105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noProof="0" dirty="0"/>
                        <a:t>Label </a:t>
                      </a:r>
                      <a:r>
                        <a:rPr lang="en-US" sz="1050" noProof="0" dirty="0" err="1"/>
                        <a:t>availability_group</a:t>
                      </a:r>
                      <a:endParaRPr lang="en-US" sz="105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53259"/>
                  </a:ext>
                </a:extLst>
              </a:tr>
              <a:tr h="224532">
                <a:tc>
                  <a:txBody>
                    <a:bodyPr/>
                    <a:lstStyle/>
                    <a:p>
                      <a:r>
                        <a:rPr lang="de-CH" sz="1050" dirty="0"/>
                        <a:t>e.g.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noProof="0" dirty="0"/>
                        <a:t>e.g.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noProof="0" dirty="0"/>
                        <a:t>e.g.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725779"/>
                  </a:ext>
                </a:extLst>
              </a:tr>
            </a:tbl>
          </a:graphicData>
        </a:graphic>
      </p:graphicFrame>
      <p:pic>
        <p:nvPicPr>
          <p:cNvPr id="4" name="Grafik 3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6375EC8F-3598-022A-5B00-3F06F46E5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559" y="3199079"/>
            <a:ext cx="2983629" cy="151108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8A6243C-1FF3-F644-F17E-B80A2267B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240" y="5420208"/>
            <a:ext cx="6364637" cy="79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685E2-FB3E-83C0-8C75-FA32D1B1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Neural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Network</a:t>
            </a:r>
            <a:b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Process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getting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acceptable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</a:rPr>
              <a:t>r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esults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endParaRPr lang="de-CH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84286C-96F3-6B3C-A2CB-046BC184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6010" cy="466725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/>
              <a:t>Start </a:t>
            </a:r>
            <a:r>
              <a:rPr lang="de-CH" sz="1800" dirty="0" err="1"/>
              <a:t>with</a:t>
            </a:r>
            <a:r>
              <a:rPr lang="de-CH" sz="1800" dirty="0"/>
              <a:t> </a:t>
            </a:r>
            <a:r>
              <a:rPr lang="de-CH" sz="1800" dirty="0" err="1"/>
              <a:t>random</a:t>
            </a:r>
            <a:r>
              <a:rPr lang="de-CH" sz="1800" dirty="0"/>
              <a:t> </a:t>
            </a:r>
            <a:r>
              <a:rPr lang="de-CH" sz="1800" dirty="0" err="1"/>
              <a:t>parameter</a:t>
            </a:r>
            <a:r>
              <a:rPr lang="de-CH" sz="1800" dirty="0"/>
              <a:t> </a:t>
            </a:r>
            <a:r>
              <a:rPr lang="de-CH" sz="1800" dirty="0">
                <a:sym typeface="Wingdings" panose="05000000000000000000" pitchFamily="2" charset="2"/>
              </a:rPr>
              <a:t> </a:t>
            </a:r>
            <a:r>
              <a:rPr lang="de-CH" sz="1800" dirty="0" err="1"/>
              <a:t>Results</a:t>
            </a:r>
            <a:r>
              <a:rPr lang="de-CH" sz="1800" dirty="0"/>
              <a:t> not </a:t>
            </a:r>
            <a:r>
              <a:rPr lang="de-CH" sz="1800" dirty="0" err="1"/>
              <a:t>usable</a:t>
            </a: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 (</a:t>
            </a:r>
            <a:r>
              <a:rPr lang="de-CH" sz="1800" dirty="0" err="1"/>
              <a:t>Availability</a:t>
            </a:r>
            <a:r>
              <a:rPr lang="de-CH" sz="1800" dirty="0"/>
              <a:t> Groups) </a:t>
            </a:r>
            <a:r>
              <a:rPr lang="de-CH" sz="1800" dirty="0">
                <a:sym typeface="Wingdings" panose="05000000000000000000" pitchFamily="2" charset="2"/>
              </a:rPr>
              <a:t> Still not </a:t>
            </a:r>
            <a:r>
              <a:rPr lang="de-CH" sz="1800" dirty="0" err="1">
                <a:sym typeface="Wingdings" panose="05000000000000000000" pitchFamily="2" charset="2"/>
              </a:rPr>
              <a:t>usable</a:t>
            </a:r>
            <a:endParaRPr lang="de-CH" sz="1800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de-CH" sz="1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3BB7FAE-0A9C-8900-BFDD-FC8171290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753" y="2297921"/>
            <a:ext cx="6681108" cy="10618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tf.keras.models.Sequential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([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tf.keras.layers.Flatten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input_shape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=(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tf.keras.layers.Dense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32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activation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relu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tf.keras.layers.Dense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activation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relu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tf.keras.layers.Dense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activation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softmax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availability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model.fit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dfFeatureTrainPB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dfLabelsTrainPB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epochs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batch_size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validation_data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=(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dfFeaturesTestPB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dfLabelsTestPB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FF2B88-9EFF-B2EC-D6A6-E98DA69A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564" y="163647"/>
            <a:ext cx="4507665" cy="1325563"/>
          </a:xfrm>
        </p:spPr>
        <p:txBody>
          <a:bodyPr/>
          <a:lstStyle/>
          <a:p>
            <a:r>
              <a:rPr lang="de-CH" dirty="0"/>
              <a:t>2. </a:t>
            </a:r>
            <a:r>
              <a:rPr lang="de-CH" dirty="0" err="1"/>
              <a:t>Optimizing</a:t>
            </a:r>
            <a:r>
              <a:rPr lang="de-CH" dirty="0"/>
              <a:t> Input Data</a:t>
            </a:r>
          </a:p>
        </p:txBody>
      </p:sp>
      <p:pic>
        <p:nvPicPr>
          <p:cNvPr id="9" name="Inhaltsplatzhalter 8" descr="Ein Bild, das Text, Handschrift, Reihe, Diagramm enthält.&#10;&#10;Automatisch generierte Beschreibung">
            <a:extLst>
              <a:ext uri="{FF2B5EF4-FFF2-40B4-BE49-F238E27FC236}">
                <a16:creationId xmlns:a16="http://schemas.microsoft.com/office/drawing/2014/main" id="{EA30CDC6-C075-BC1D-C872-B2CFDD893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644" y="3622458"/>
            <a:ext cx="6388559" cy="3235542"/>
          </a:xfrm>
        </p:spPr>
      </p:pic>
      <p:pic>
        <p:nvPicPr>
          <p:cNvPr id="11" name="Grafik 10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CCEFCBDC-8CDE-4766-D71E-E4EE50679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77"/>
            <a:ext cx="7481564" cy="3789104"/>
          </a:xfrm>
          <a:prstGeom prst="rect">
            <a:avLst/>
          </a:prstGeom>
        </p:spPr>
      </p:pic>
      <p:sp>
        <p:nvSpPr>
          <p:cNvPr id="12" name="Pfeil: gebogen 11">
            <a:extLst>
              <a:ext uri="{FF2B5EF4-FFF2-40B4-BE49-F238E27FC236}">
                <a16:creationId xmlns:a16="http://schemas.microsoft.com/office/drawing/2014/main" id="{4E2D4D27-5751-E451-0B81-AFED0481ABB1}"/>
              </a:ext>
            </a:extLst>
          </p:cNvPr>
          <p:cNvSpPr/>
          <p:nvPr/>
        </p:nvSpPr>
        <p:spPr>
          <a:xfrm rot="5400000">
            <a:off x="7229960" y="1576683"/>
            <a:ext cx="1883044" cy="220850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475D2D0-AA2A-4007-E54A-6359E36CA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482" y="1195371"/>
            <a:ext cx="2455351" cy="183906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3252740-FD50-07F2-FC41-6853DA528C63}"/>
              </a:ext>
            </a:extLst>
          </p:cNvPr>
          <p:cNvSpPr txBox="1"/>
          <p:nvPr/>
        </p:nvSpPr>
        <p:spPr>
          <a:xfrm>
            <a:off x="10407113" y="2973932"/>
            <a:ext cx="1201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/>
              <a:t>Availability</a:t>
            </a:r>
            <a:r>
              <a:rPr lang="de-CH" sz="1100" dirty="0"/>
              <a:t> Group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8CCD3BD-9285-EB1A-4986-1A6437F98D15}"/>
              </a:ext>
            </a:extLst>
          </p:cNvPr>
          <p:cNvSpPr txBox="1"/>
          <p:nvPr/>
        </p:nvSpPr>
        <p:spPr>
          <a:xfrm rot="16200000">
            <a:off x="9176977" y="1984100"/>
            <a:ext cx="795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/>
              <a:t>Frequency</a:t>
            </a:r>
            <a:endParaRPr lang="de-CH" sz="11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25CDAF4-0D5F-A2CD-EAF8-C72C98A05CD0}"/>
              </a:ext>
            </a:extLst>
          </p:cNvPr>
          <p:cNvSpPr txBox="1"/>
          <p:nvPr/>
        </p:nvSpPr>
        <p:spPr>
          <a:xfrm>
            <a:off x="10051839" y="1051387"/>
            <a:ext cx="1877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/>
              <a:t>Histogram</a:t>
            </a:r>
            <a:r>
              <a:rPr lang="de-CH" sz="1100" dirty="0"/>
              <a:t> </a:t>
            </a:r>
            <a:r>
              <a:rPr lang="de-CH" sz="1100" dirty="0" err="1"/>
              <a:t>Availability</a:t>
            </a:r>
            <a:r>
              <a:rPr lang="de-CH" sz="1100" dirty="0"/>
              <a:t> Groups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356DC7F-8C26-5104-A3CC-5FE95137B42C}"/>
              </a:ext>
            </a:extLst>
          </p:cNvPr>
          <p:cNvSpPr txBox="1"/>
          <p:nvPr/>
        </p:nvSpPr>
        <p:spPr>
          <a:xfrm>
            <a:off x="8171482" y="6694353"/>
            <a:ext cx="951518" cy="215444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de-CH" sz="1100" dirty="0" err="1"/>
              <a:t>Timestamp</a:t>
            </a:r>
            <a:endParaRPr lang="de-CH" sz="11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402850A-FA25-75C0-2F0A-EC3AE0733D5E}"/>
              </a:ext>
            </a:extLst>
          </p:cNvPr>
          <p:cNvSpPr txBox="1"/>
          <p:nvPr/>
        </p:nvSpPr>
        <p:spPr>
          <a:xfrm>
            <a:off x="5425331" y="5117172"/>
            <a:ext cx="26161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CH" sz="11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C062A8B-0C2E-141F-8EDF-606BE26C49EA}"/>
              </a:ext>
            </a:extLst>
          </p:cNvPr>
          <p:cNvSpPr txBox="1"/>
          <p:nvPr/>
        </p:nvSpPr>
        <p:spPr>
          <a:xfrm rot="16200000">
            <a:off x="4955577" y="5109424"/>
            <a:ext cx="120111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sz="1100" dirty="0" err="1"/>
              <a:t>Availability</a:t>
            </a:r>
            <a:r>
              <a:rPr lang="de-CH" sz="1100" dirty="0"/>
              <a:t> Group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2FD702-DAC5-2E49-6577-265E420F002C}"/>
              </a:ext>
            </a:extLst>
          </p:cNvPr>
          <p:cNvSpPr txBox="1"/>
          <p:nvPr/>
        </p:nvSpPr>
        <p:spPr>
          <a:xfrm>
            <a:off x="3102676" y="3622458"/>
            <a:ext cx="951518" cy="215444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de-CH" sz="1100" dirty="0" err="1"/>
              <a:t>Timestamp</a:t>
            </a:r>
            <a:endParaRPr lang="de-CH" sz="11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B8F7199-FD1D-DE2F-F18D-573314D89283}"/>
              </a:ext>
            </a:extLst>
          </p:cNvPr>
          <p:cNvSpPr txBox="1"/>
          <p:nvPr/>
        </p:nvSpPr>
        <p:spPr>
          <a:xfrm rot="16200000">
            <a:off x="-744413" y="2067629"/>
            <a:ext cx="165366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sz="1100" dirty="0" err="1"/>
              <a:t>No</a:t>
            </a:r>
            <a:r>
              <a:rPr lang="de-CH" sz="1100" dirty="0"/>
              <a:t>. </a:t>
            </a:r>
            <a:r>
              <a:rPr lang="de-CH" sz="1100" dirty="0" err="1"/>
              <a:t>of</a:t>
            </a:r>
            <a:r>
              <a:rPr lang="de-CH" sz="1100" dirty="0"/>
              <a:t> e-bikes </a:t>
            </a:r>
            <a:r>
              <a:rPr lang="de-CH" sz="1100" dirty="0" err="1"/>
              <a:t>available</a:t>
            </a:r>
            <a:endParaRPr lang="de-CH" sz="11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85E0584-8ED4-9F40-E7AD-7D10A7916FA7}"/>
              </a:ext>
            </a:extLst>
          </p:cNvPr>
          <p:cNvSpPr txBox="1"/>
          <p:nvPr/>
        </p:nvSpPr>
        <p:spPr>
          <a:xfrm>
            <a:off x="213224" y="150280"/>
            <a:ext cx="4103054" cy="215444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de-CH" sz="1100" dirty="0" err="1"/>
              <a:t>Availability</a:t>
            </a:r>
            <a:r>
              <a:rPr lang="de-CH" sz="1100" dirty="0"/>
              <a:t> Data 15.05.2023 -15.09.2023 Gelateria di Berna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94433CF-D5F5-B03A-9CEB-085DCD822F07}"/>
              </a:ext>
            </a:extLst>
          </p:cNvPr>
          <p:cNvSpPr txBox="1"/>
          <p:nvPr/>
        </p:nvSpPr>
        <p:spPr>
          <a:xfrm>
            <a:off x="5686941" y="3683894"/>
            <a:ext cx="3959541" cy="215444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de-CH" sz="1100" dirty="0" err="1"/>
              <a:t>Availability</a:t>
            </a:r>
            <a:r>
              <a:rPr lang="de-CH" sz="1100" dirty="0"/>
              <a:t> Group Data 15.05.2023 -15.09.2023 Gelateria di Berna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BA8E524-647F-3FC8-855F-4A39FA89B9C6}"/>
              </a:ext>
            </a:extLst>
          </p:cNvPr>
          <p:cNvSpPr txBox="1"/>
          <p:nvPr/>
        </p:nvSpPr>
        <p:spPr>
          <a:xfrm>
            <a:off x="-48387" y="5676978"/>
            <a:ext cx="49288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CH" sz="1400" dirty="0">
                <a:sym typeface="Wingdings" panose="05000000000000000000" pitchFamily="2" charset="2"/>
              </a:rPr>
              <a:t>Group 0 = 0 </a:t>
            </a:r>
            <a:r>
              <a:rPr lang="de-CH" sz="1400" dirty="0" err="1">
                <a:sym typeface="Wingdings" panose="05000000000000000000" pitchFamily="2" charset="2"/>
              </a:rPr>
              <a:t>to</a:t>
            </a:r>
            <a:r>
              <a:rPr lang="de-CH" sz="1400" dirty="0">
                <a:sym typeface="Wingdings" panose="05000000000000000000" pitchFamily="2" charset="2"/>
              </a:rPr>
              <a:t> 1 bike </a:t>
            </a:r>
            <a:r>
              <a:rPr lang="de-CH" sz="1400" dirty="0" err="1">
                <a:sym typeface="Wingdings" panose="05000000000000000000" pitchFamily="2" charset="2"/>
              </a:rPr>
              <a:t>is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available</a:t>
            </a:r>
            <a:endParaRPr lang="de-CH" sz="1400" dirty="0">
              <a:sym typeface="Wingdings" panose="05000000000000000000" pitchFamily="2" charset="2"/>
            </a:endParaRPr>
          </a:p>
          <a:p>
            <a:pPr lvl="1"/>
            <a:r>
              <a:rPr lang="de-CH" sz="1400" dirty="0">
                <a:sym typeface="Wingdings" panose="05000000000000000000" pitchFamily="2" charset="2"/>
              </a:rPr>
              <a:t>Group 1 = 2 </a:t>
            </a:r>
            <a:r>
              <a:rPr lang="de-CH" sz="1400" dirty="0" err="1">
                <a:sym typeface="Wingdings" panose="05000000000000000000" pitchFamily="2" charset="2"/>
              </a:rPr>
              <a:t>to</a:t>
            </a:r>
            <a:r>
              <a:rPr lang="de-CH" sz="1400" dirty="0">
                <a:sym typeface="Wingdings" panose="05000000000000000000" pitchFamily="2" charset="2"/>
              </a:rPr>
              <a:t> 4 </a:t>
            </a:r>
            <a:r>
              <a:rPr lang="de-CH" sz="1400" dirty="0" err="1">
                <a:sym typeface="Wingdings" panose="05000000000000000000" pitchFamily="2" charset="2"/>
              </a:rPr>
              <a:t>bikes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are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available</a:t>
            </a:r>
            <a:endParaRPr lang="de-CH" sz="1400" dirty="0">
              <a:sym typeface="Wingdings" panose="05000000000000000000" pitchFamily="2" charset="2"/>
            </a:endParaRPr>
          </a:p>
          <a:p>
            <a:pPr lvl="1"/>
            <a:r>
              <a:rPr lang="de-CH" sz="1400" dirty="0">
                <a:sym typeface="Wingdings" panose="05000000000000000000" pitchFamily="2" charset="2"/>
              </a:rPr>
              <a:t>Group 2 = </a:t>
            </a:r>
            <a:r>
              <a:rPr lang="de-CH" sz="1400" dirty="0" err="1">
                <a:sym typeface="Wingdings" panose="05000000000000000000" pitchFamily="2" charset="2"/>
              </a:rPr>
              <a:t>more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than</a:t>
            </a:r>
            <a:r>
              <a:rPr lang="de-CH" sz="1400" dirty="0">
                <a:sym typeface="Wingdings" panose="05000000000000000000" pitchFamily="2" charset="2"/>
              </a:rPr>
              <a:t> 4 </a:t>
            </a:r>
            <a:r>
              <a:rPr lang="de-CH" sz="1400" dirty="0" err="1">
                <a:sym typeface="Wingdings" panose="05000000000000000000" pitchFamily="2" charset="2"/>
              </a:rPr>
              <a:t>bikes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are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available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3789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685E2-FB3E-83C0-8C75-FA32D1B1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Neural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Network</a:t>
            </a:r>
            <a:b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Process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getting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acceptable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</a:rPr>
              <a:t>r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esults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endParaRPr lang="de-CH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84286C-96F3-6B3C-A2CB-046BC184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6010" cy="466725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/>
              <a:t>Start </a:t>
            </a:r>
            <a:r>
              <a:rPr lang="de-CH" sz="1800" dirty="0" err="1"/>
              <a:t>with</a:t>
            </a:r>
            <a:r>
              <a:rPr lang="de-CH" sz="1800" dirty="0"/>
              <a:t> </a:t>
            </a:r>
            <a:r>
              <a:rPr lang="de-CH" sz="1800" dirty="0" err="1"/>
              <a:t>random</a:t>
            </a:r>
            <a:r>
              <a:rPr lang="de-CH" sz="1800" dirty="0"/>
              <a:t> </a:t>
            </a:r>
            <a:r>
              <a:rPr lang="de-CH" sz="1800" dirty="0" err="1"/>
              <a:t>parameter</a:t>
            </a:r>
            <a:r>
              <a:rPr lang="de-CH" sz="1800" dirty="0"/>
              <a:t> </a:t>
            </a:r>
            <a:r>
              <a:rPr lang="de-CH" sz="1800" dirty="0">
                <a:sym typeface="Wingdings" panose="05000000000000000000" pitchFamily="2" charset="2"/>
              </a:rPr>
              <a:t> </a:t>
            </a:r>
            <a:r>
              <a:rPr lang="de-CH" sz="1800" dirty="0" err="1"/>
              <a:t>Results</a:t>
            </a:r>
            <a:r>
              <a:rPr lang="de-CH" sz="1800" dirty="0"/>
              <a:t> not </a:t>
            </a:r>
            <a:r>
              <a:rPr lang="de-CH" sz="1800" dirty="0" err="1"/>
              <a:t>usable</a:t>
            </a: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 (</a:t>
            </a:r>
            <a:r>
              <a:rPr lang="de-CH" sz="1800" dirty="0" err="1"/>
              <a:t>Availability</a:t>
            </a:r>
            <a:r>
              <a:rPr lang="de-CH" sz="1800" dirty="0"/>
              <a:t> Groups) </a:t>
            </a:r>
            <a:r>
              <a:rPr lang="de-CH" sz="1800" dirty="0">
                <a:sym typeface="Wingdings" panose="05000000000000000000" pitchFamily="2" charset="2"/>
              </a:rPr>
              <a:t> Still not </a:t>
            </a:r>
            <a:r>
              <a:rPr lang="de-CH" sz="1800" dirty="0" err="1">
                <a:sym typeface="Wingdings" panose="05000000000000000000" pitchFamily="2" charset="2"/>
              </a:rPr>
              <a:t>usable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</a:t>
            </a:r>
            <a:r>
              <a:rPr lang="de-CH" sz="1800" dirty="0">
                <a:sym typeface="Wingdings" panose="05000000000000000000" pitchFamily="2" charset="2"/>
              </a:rPr>
              <a:t> (</a:t>
            </a:r>
            <a:r>
              <a:rPr lang="de-CH" sz="1800" dirty="0" err="1">
                <a:sym typeface="Wingdings" panose="05000000000000000000" pitchFamily="2" charset="2"/>
              </a:rPr>
              <a:t>take</a:t>
            </a:r>
            <a:r>
              <a:rPr lang="de-CH" sz="1800" dirty="0">
                <a:sym typeface="Wingdings" panose="05000000000000000000" pitchFamily="2" charset="2"/>
              </a:rPr>
              <a:t> just </a:t>
            </a:r>
            <a:r>
              <a:rPr lang="de-CH" sz="1800" dirty="0" err="1">
                <a:sym typeface="Wingdings" panose="05000000000000000000" pitchFamily="2" charset="2"/>
              </a:rPr>
              <a:t>one</a:t>
            </a:r>
            <a:r>
              <a:rPr lang="de-CH" sz="1800" dirty="0">
                <a:sym typeface="Wingdings" panose="05000000000000000000" pitchFamily="2" charset="2"/>
              </a:rPr>
              <a:t> Season)  </a:t>
            </a:r>
            <a:r>
              <a:rPr lang="de-CH" sz="1800" dirty="0" err="1">
                <a:sym typeface="Wingdings" panose="05000000000000000000" pitchFamily="2" charset="2"/>
              </a:rPr>
              <a:t>getting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better</a:t>
            </a:r>
            <a:endParaRPr lang="de-CH" sz="1800" dirty="0"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de-CH" sz="1400" dirty="0">
                <a:sym typeface="Wingdings" panose="05000000000000000000" pitchFamily="2" charset="2"/>
              </a:rPr>
              <a:t>  </a:t>
            </a:r>
            <a:r>
              <a:rPr lang="de-CH" sz="1400" dirty="0"/>
              <a:t>15.05.2023 – 15.09.2023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</a:t>
            </a:r>
            <a:r>
              <a:rPr lang="de-CH" sz="1800" dirty="0">
                <a:sym typeface="Wingdings" panose="05000000000000000000" pitchFamily="2" charset="2"/>
              </a:rPr>
              <a:t> (Train </a:t>
            </a:r>
            <a:r>
              <a:rPr lang="de-CH" sz="1800" dirty="0" err="1">
                <a:sym typeface="Wingdings" panose="05000000000000000000" pitchFamily="2" charset="2"/>
              </a:rPr>
              <a:t>for</a:t>
            </a:r>
            <a:r>
              <a:rPr lang="de-CH" sz="1800" dirty="0">
                <a:sym typeface="Wingdings" panose="05000000000000000000" pitchFamily="2" charset="2"/>
              </a:rPr>
              <a:t> just </a:t>
            </a:r>
            <a:r>
              <a:rPr lang="de-CH" sz="1800" dirty="0" err="1">
                <a:sym typeface="Wingdings" panose="05000000000000000000" pitchFamily="2" charset="2"/>
              </a:rPr>
              <a:t>one</a:t>
            </a:r>
            <a:r>
              <a:rPr lang="de-CH" sz="1800" dirty="0">
                <a:sym typeface="Wingdings" panose="05000000000000000000" pitchFamily="2" charset="2"/>
              </a:rPr>
              <a:t> Station)  </a:t>
            </a:r>
            <a:r>
              <a:rPr lang="de-CH" sz="1800" dirty="0" err="1">
                <a:sym typeface="Wingdings" panose="05000000000000000000" pitchFamily="2" charset="2"/>
              </a:rPr>
              <a:t>getting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way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better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>
                <a:sym typeface="Wingdings" panose="05000000000000000000" pitchFamily="2" charset="2"/>
              </a:rPr>
              <a:t>Playing</a:t>
            </a:r>
            <a:r>
              <a:rPr lang="de-CH" sz="1800" dirty="0">
                <a:sym typeface="Wingdings" panose="05000000000000000000" pitchFamily="2" charset="2"/>
              </a:rPr>
              <a:t> a </a:t>
            </a:r>
            <a:r>
              <a:rPr lang="de-CH" sz="1800" dirty="0" err="1">
                <a:sym typeface="Wingdings" panose="05000000000000000000" pitchFamily="2" charset="2"/>
              </a:rPr>
              <a:t>lot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with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parameters</a:t>
            </a:r>
            <a:endParaRPr lang="de-CH" sz="1800" dirty="0">
              <a:sym typeface="Wingdings" panose="05000000000000000000" pitchFamily="2" charset="2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CFF9B5-B186-EE19-A4AE-DFF76121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0" y="2434687"/>
            <a:ext cx="3962400" cy="8572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624F6D9-941E-025C-12EA-287212992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673" y="2716876"/>
            <a:ext cx="1921951" cy="2928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3654A0-92C4-0252-85AC-BA84D98A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637" y="2515647"/>
            <a:ext cx="30289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8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4431E3-6E06-17B8-862A-5A405B4A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Process to getting acceptable results </a:t>
            </a:r>
            <a:br>
              <a:rPr lang="de-CH" sz="4400" dirty="0">
                <a:sym typeface="Wingdings" panose="05000000000000000000" pitchFamily="2" charset="2"/>
              </a:rPr>
            </a:br>
            <a:r>
              <a:rPr lang="de-CH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5.Playing a </a:t>
            </a:r>
            <a:r>
              <a:rPr lang="de-CH" sz="31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lot</a:t>
            </a:r>
            <a:r>
              <a:rPr lang="de-CH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de-CH" sz="31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with</a:t>
            </a:r>
            <a:r>
              <a:rPr lang="de-CH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de-CH" sz="31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parameters</a:t>
            </a:r>
            <a:br>
              <a:rPr lang="de-CH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</a:br>
            <a:endParaRPr lang="en-US" sz="3100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C8A1C82-83EF-CAD6-8440-6FA3FD2DD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65" y="2251348"/>
            <a:ext cx="3133000" cy="1177652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47F22D5-07C6-5D65-A452-EE639C51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4" y="2451063"/>
            <a:ext cx="2882684" cy="6236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7F8425-8BEE-0E73-C4CF-61A7397AC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80" y="3114721"/>
            <a:ext cx="1473941" cy="2246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C5BD79E-85D0-9404-FEEB-A774F0D9F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353" y="3444497"/>
            <a:ext cx="1827430" cy="17107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409885-F2FC-1E94-70B5-6B532DB09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7312" y="2003107"/>
            <a:ext cx="3624988" cy="13119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D890D28-451E-D3CB-B66C-CDD86AAAD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3824" y="3380244"/>
            <a:ext cx="1906422" cy="16087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3255F0D-DE3E-D544-BF07-0BB59B5FC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1473" y="3843021"/>
            <a:ext cx="3694532" cy="192832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9FFFE56-44AC-EC86-3492-C891422A36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7012" y="3830916"/>
            <a:ext cx="3624988" cy="1903265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D9D63F0-F64B-30D3-0582-509798FECD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522" y="3807491"/>
            <a:ext cx="3452626" cy="1839454"/>
          </a:xfrm>
          <a:prstGeom prst="rect">
            <a:avLst/>
          </a:prstGeom>
        </p:spPr>
      </p:pic>
      <p:pic>
        <p:nvPicPr>
          <p:cNvPr id="1026" name="Picture 2" descr="Winner GIFs | GIFDB.com">
            <a:extLst>
              <a:ext uri="{FF2B5EF4-FFF2-40B4-BE49-F238E27FC236}">
                <a16:creationId xmlns:a16="http://schemas.microsoft.com/office/drawing/2014/main" id="{FD0C9850-C7AB-3681-B304-802E24A8C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4960" y="941135"/>
            <a:ext cx="996735" cy="9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674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685E2-FB3E-83C0-8C75-FA32D1B1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Neural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Network</a:t>
            </a:r>
            <a:b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Process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getting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acceptable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</a:rPr>
              <a:t>r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esults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endParaRPr lang="de-CH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84286C-96F3-6B3C-A2CB-046BC184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6010" cy="466725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/>
              <a:t>Start </a:t>
            </a:r>
            <a:r>
              <a:rPr lang="de-CH" sz="1800" dirty="0" err="1"/>
              <a:t>with</a:t>
            </a:r>
            <a:r>
              <a:rPr lang="de-CH" sz="1800" dirty="0"/>
              <a:t> </a:t>
            </a:r>
            <a:r>
              <a:rPr lang="de-CH" sz="1800" dirty="0" err="1"/>
              <a:t>random</a:t>
            </a:r>
            <a:r>
              <a:rPr lang="de-CH" sz="1800" dirty="0"/>
              <a:t> </a:t>
            </a:r>
            <a:r>
              <a:rPr lang="de-CH" sz="1800" dirty="0" err="1"/>
              <a:t>parameter</a:t>
            </a:r>
            <a:r>
              <a:rPr lang="de-CH" sz="1800" dirty="0"/>
              <a:t> </a:t>
            </a:r>
            <a:r>
              <a:rPr lang="de-CH" sz="1800" dirty="0">
                <a:sym typeface="Wingdings" panose="05000000000000000000" pitchFamily="2" charset="2"/>
              </a:rPr>
              <a:t> </a:t>
            </a:r>
            <a:r>
              <a:rPr lang="de-CH" sz="1800" dirty="0" err="1"/>
              <a:t>Results</a:t>
            </a:r>
            <a:r>
              <a:rPr lang="de-CH" sz="1800" dirty="0"/>
              <a:t> not </a:t>
            </a:r>
            <a:r>
              <a:rPr lang="de-CH" sz="1800" dirty="0" err="1"/>
              <a:t>usable</a:t>
            </a: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 (</a:t>
            </a:r>
            <a:r>
              <a:rPr lang="de-CH" sz="1800" dirty="0" err="1"/>
              <a:t>Availability</a:t>
            </a:r>
            <a:r>
              <a:rPr lang="de-CH" sz="1800" dirty="0"/>
              <a:t> Groups) </a:t>
            </a:r>
            <a:r>
              <a:rPr lang="de-CH" sz="1800" dirty="0">
                <a:sym typeface="Wingdings" panose="05000000000000000000" pitchFamily="2" charset="2"/>
              </a:rPr>
              <a:t> Still not </a:t>
            </a:r>
            <a:r>
              <a:rPr lang="de-CH" sz="1800" dirty="0" err="1">
                <a:sym typeface="Wingdings" panose="05000000000000000000" pitchFamily="2" charset="2"/>
              </a:rPr>
              <a:t>usable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</a:t>
            </a:r>
            <a:r>
              <a:rPr lang="de-CH" sz="1800" dirty="0">
                <a:sym typeface="Wingdings" panose="05000000000000000000" pitchFamily="2" charset="2"/>
              </a:rPr>
              <a:t> (</a:t>
            </a:r>
            <a:r>
              <a:rPr lang="de-CH" sz="1800" dirty="0" err="1">
                <a:sym typeface="Wingdings" panose="05000000000000000000" pitchFamily="2" charset="2"/>
              </a:rPr>
              <a:t>take</a:t>
            </a:r>
            <a:r>
              <a:rPr lang="de-CH" sz="1800" dirty="0">
                <a:sym typeface="Wingdings" panose="05000000000000000000" pitchFamily="2" charset="2"/>
              </a:rPr>
              <a:t> just </a:t>
            </a:r>
            <a:r>
              <a:rPr lang="de-CH" sz="1800" dirty="0" err="1">
                <a:sym typeface="Wingdings" panose="05000000000000000000" pitchFamily="2" charset="2"/>
              </a:rPr>
              <a:t>one</a:t>
            </a:r>
            <a:r>
              <a:rPr lang="de-CH" sz="1800" dirty="0">
                <a:sym typeface="Wingdings" panose="05000000000000000000" pitchFamily="2" charset="2"/>
              </a:rPr>
              <a:t> Season)  </a:t>
            </a:r>
            <a:r>
              <a:rPr lang="de-CH" sz="1800" dirty="0" err="1">
                <a:sym typeface="Wingdings" panose="05000000000000000000" pitchFamily="2" charset="2"/>
              </a:rPr>
              <a:t>getting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better</a:t>
            </a:r>
            <a:endParaRPr lang="de-CH" sz="1800" dirty="0"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de-CH" sz="1400" dirty="0">
                <a:sym typeface="Wingdings" panose="05000000000000000000" pitchFamily="2" charset="2"/>
              </a:rPr>
              <a:t>  </a:t>
            </a:r>
            <a:r>
              <a:rPr lang="de-CH" sz="1400" dirty="0"/>
              <a:t>15.05.2023 – 15.09.2023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</a:t>
            </a:r>
            <a:r>
              <a:rPr lang="de-CH" sz="1800" dirty="0">
                <a:sym typeface="Wingdings" panose="05000000000000000000" pitchFamily="2" charset="2"/>
              </a:rPr>
              <a:t> (Train </a:t>
            </a:r>
            <a:r>
              <a:rPr lang="de-CH" sz="1800" dirty="0" err="1">
                <a:sym typeface="Wingdings" panose="05000000000000000000" pitchFamily="2" charset="2"/>
              </a:rPr>
              <a:t>for</a:t>
            </a:r>
            <a:r>
              <a:rPr lang="de-CH" sz="1800" dirty="0">
                <a:sym typeface="Wingdings" panose="05000000000000000000" pitchFamily="2" charset="2"/>
              </a:rPr>
              <a:t> just </a:t>
            </a:r>
            <a:r>
              <a:rPr lang="de-CH" sz="1800" dirty="0" err="1">
                <a:sym typeface="Wingdings" panose="05000000000000000000" pitchFamily="2" charset="2"/>
              </a:rPr>
              <a:t>one</a:t>
            </a:r>
            <a:r>
              <a:rPr lang="de-CH" sz="1800" dirty="0">
                <a:sym typeface="Wingdings" panose="05000000000000000000" pitchFamily="2" charset="2"/>
              </a:rPr>
              <a:t> Station)  </a:t>
            </a:r>
            <a:r>
              <a:rPr lang="de-CH" sz="1800" dirty="0" err="1">
                <a:sym typeface="Wingdings" panose="05000000000000000000" pitchFamily="2" charset="2"/>
              </a:rPr>
              <a:t>getting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way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better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>
                <a:sym typeface="Wingdings" panose="05000000000000000000" pitchFamily="2" charset="2"/>
              </a:rPr>
              <a:t>Playing</a:t>
            </a:r>
            <a:r>
              <a:rPr lang="de-CH" sz="1800" dirty="0">
                <a:sym typeface="Wingdings" panose="05000000000000000000" pitchFamily="2" charset="2"/>
              </a:rPr>
              <a:t> a </a:t>
            </a:r>
            <a:r>
              <a:rPr lang="de-CH" sz="1800" dirty="0" err="1">
                <a:sym typeface="Wingdings" panose="05000000000000000000" pitchFamily="2" charset="2"/>
              </a:rPr>
              <a:t>lot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with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parameters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>
                <a:sym typeface="Wingdings" panose="05000000000000000000" pitchFamily="2" charset="2"/>
              </a:rPr>
              <a:t>Get</a:t>
            </a:r>
            <a:r>
              <a:rPr lang="de-CH" sz="1800" dirty="0">
                <a:sym typeface="Wingdings" panose="05000000000000000000" pitchFamily="2" charset="2"/>
              </a:rPr>
              <a:t> a </a:t>
            </a:r>
            <a:r>
              <a:rPr lang="de-CH" sz="1800" dirty="0" err="1">
                <a:sym typeface="Wingdings" panose="05000000000000000000" pitchFamily="2" charset="2"/>
              </a:rPr>
              <a:t>usable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result</a:t>
            </a:r>
            <a:endParaRPr lang="de-CH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CFF9B5-B186-EE19-A4AE-DFF76121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0" y="2434687"/>
            <a:ext cx="3962400" cy="8572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624F6D9-941E-025C-12EA-287212992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673" y="2716876"/>
            <a:ext cx="1921951" cy="2928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3654A0-92C4-0252-85AC-BA84D98A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637" y="2515647"/>
            <a:ext cx="30289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3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56844C-1E63-53A2-BF2F-108C7C13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495CC2A9-3F2C-328A-E904-A2B127559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0" name="Grafik 9" descr="Ein Bild, das Text, Diagramm, Reihe enthält.&#10;&#10;Automatisch generierte Beschreibung">
            <a:extLst>
              <a:ext uri="{FF2B5EF4-FFF2-40B4-BE49-F238E27FC236}">
                <a16:creationId xmlns:a16="http://schemas.microsoft.com/office/drawing/2014/main" id="{656EB92B-3573-5547-67BA-AED824812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627"/>
            <a:ext cx="12192000" cy="617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4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18517-D9B1-DB48-719D-746B939D3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Introduction</a:t>
            </a:r>
            <a:r>
              <a:rPr lang="de-CH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A9556-9FBE-2640-1304-E55BAF593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Hot Summer 2023</a:t>
            </a:r>
          </a:p>
          <a:p>
            <a:r>
              <a:rPr lang="de-CH" dirty="0"/>
              <a:t>Popular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cool down: </a:t>
            </a:r>
            <a:r>
              <a:rPr lang="de-CH" dirty="0" err="1"/>
              <a:t>Marzili</a:t>
            </a:r>
            <a:r>
              <a:rPr lang="de-CH" dirty="0"/>
              <a:t> &amp; Aare </a:t>
            </a:r>
            <a:r>
              <a:rPr lang="de-CH" dirty="0" err="1"/>
              <a:t>swim</a:t>
            </a:r>
            <a:endParaRPr lang="de-CH" dirty="0"/>
          </a:p>
          <a:p>
            <a:r>
              <a:rPr lang="de-CH" dirty="0" err="1"/>
              <a:t>Stay</a:t>
            </a:r>
            <a:r>
              <a:rPr lang="de-CH" dirty="0"/>
              <a:t> cool after </a:t>
            </a:r>
            <a:r>
              <a:rPr lang="de-CH" dirty="0" err="1"/>
              <a:t>leaving</a:t>
            </a:r>
            <a:r>
              <a:rPr lang="de-CH" dirty="0"/>
              <a:t>: E-Bike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hill</a:t>
            </a:r>
            <a:endParaRPr lang="de-CH" dirty="0"/>
          </a:p>
          <a:p>
            <a:r>
              <a:rPr lang="de-CH" dirty="0"/>
              <a:t>By </a:t>
            </a:r>
            <a:r>
              <a:rPr lang="de-CH" dirty="0" err="1"/>
              <a:t>what</a:t>
            </a:r>
            <a:r>
              <a:rPr lang="de-CH" dirty="0"/>
              <a:t> time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leave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chance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an E-Bike?</a:t>
            </a:r>
          </a:p>
          <a:p>
            <a:r>
              <a:rPr lang="de-CH" dirty="0"/>
              <a:t>Project Focus - M3 Project: </a:t>
            </a:r>
            <a:r>
              <a:rPr lang="de-CH" dirty="0" err="1"/>
              <a:t>Predicting</a:t>
            </a:r>
            <a:r>
              <a:rPr lang="de-CH" dirty="0"/>
              <a:t> E-Bike </a:t>
            </a:r>
            <a:r>
              <a:rPr lang="de-CH" dirty="0" err="1"/>
              <a:t>availability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focusing</a:t>
            </a:r>
            <a:r>
              <a:rPr lang="de-CH" dirty="0"/>
              <a:t> on time variable</a:t>
            </a:r>
          </a:p>
        </p:txBody>
      </p:sp>
    </p:spTree>
    <p:extLst>
      <p:ext uri="{BB962C8B-B14F-4D97-AF65-F5344CB8AC3E}">
        <p14:creationId xmlns:p14="http://schemas.microsoft.com/office/powerpoint/2010/main" val="2008592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3B9F1A-9C3C-3639-7923-F27A772D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8EC542-25BD-4F70-B3BD-BA23BF8B9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8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7E7E-BCD9-BB6C-AE5F-51479E4B6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Thank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attention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13971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EF77-0600-7BB0-691B-307B9CCB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189781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76BF5-EDE1-2AEA-20E5-6EA61922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Kontext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646762-F66F-C4D8-7455-EB56C17EA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Verfügbarkeiten der </a:t>
            </a:r>
            <a:r>
              <a:rPr lang="de-CH" dirty="0" err="1"/>
              <a:t>Publibikes</a:t>
            </a:r>
            <a:r>
              <a:rPr lang="de-CH" dirty="0"/>
              <a:t>: </a:t>
            </a:r>
          </a:p>
          <a:p>
            <a:pPr lvl="1"/>
            <a:r>
              <a:rPr lang="de-CH" dirty="0"/>
              <a:t>Aktuelle Situation: </a:t>
            </a:r>
            <a:r>
              <a:rPr lang="de-CH" dirty="0">
                <a:hlinkClick r:id="rId2"/>
              </a:rPr>
              <a:t>https://flycomp.streamlit.app/PubliBikes</a:t>
            </a:r>
            <a:endParaRPr lang="de-CH" dirty="0"/>
          </a:p>
          <a:p>
            <a:pPr lvl="1"/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5BB020-710F-4C7B-BD2F-C7944CBD1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898" y="2867555"/>
            <a:ext cx="3679191" cy="311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5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C59D33-05A0-7D35-9703-0A667330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4A3708-CCD4-6CE0-B191-9222D55A2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F2D0C2-CCBA-7AC2-9978-082AC329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917"/>
            <a:ext cx="12192000" cy="541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51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75067-3697-5F0F-6A94-EDAAE76B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DA856D-D3B4-F6DC-CA5B-E0795F70D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6255B81-D417-0DDB-970A-E000B7DD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920"/>
            <a:ext cx="12192000" cy="577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12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B3E23E-23F9-7D26-7976-1F50DE50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F1B356-3706-FB15-412E-DD4170564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588C77-C93A-2646-2DE9-E6A1E4784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51"/>
            <a:ext cx="12192000" cy="65572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DA9B7E-BC92-9159-8D65-986FD48D6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980" y="4617628"/>
            <a:ext cx="3834882" cy="20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23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BED9FF-9B8F-0652-3578-86923F8F2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4193EE-AB7F-96C6-1CFD-03C1ED4F5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09A50D-E3B3-9640-9237-9AFA4CF5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132"/>
            <a:ext cx="12192000" cy="60177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4D01C82-1637-8149-6F0F-45983BEA7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580" y="4448728"/>
            <a:ext cx="4475420" cy="24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25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CF921-12DB-1512-01A6-7DFC7F62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76D1-440D-81C2-DAF9-4D368A14F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Hourly</a:t>
            </a:r>
            <a:r>
              <a:rPr lang="de-CH" dirty="0"/>
              <a:t> </a:t>
            </a:r>
            <a:r>
              <a:rPr lang="de-CH" dirty="0" err="1"/>
              <a:t>PubliBike</a:t>
            </a:r>
            <a:r>
              <a:rPr lang="de-CH" dirty="0"/>
              <a:t> </a:t>
            </a:r>
            <a:r>
              <a:rPr lang="de-CH" dirty="0" err="1"/>
              <a:t>Availability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all </a:t>
            </a:r>
            <a:r>
              <a:rPr lang="de-CH" dirty="0" err="1"/>
              <a:t>Stations</a:t>
            </a:r>
            <a:r>
              <a:rPr lang="de-CH" dirty="0"/>
              <a:t> in Bern</a:t>
            </a:r>
          </a:p>
          <a:p>
            <a:r>
              <a:rPr lang="de-CH" dirty="0" err="1"/>
              <a:t>Prepare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i="1" dirty="0"/>
              <a:t>(</a:t>
            </a:r>
            <a:r>
              <a:rPr lang="de-CH" i="1" dirty="0" err="1"/>
              <a:t>creation</a:t>
            </a:r>
            <a:r>
              <a:rPr lang="de-CH" i="1" dirty="0"/>
              <a:t> </a:t>
            </a:r>
            <a:r>
              <a:rPr lang="de-CH" i="1" dirty="0" err="1"/>
              <a:t>of</a:t>
            </a:r>
            <a:r>
              <a:rPr lang="de-CH" i="1" dirty="0"/>
              <a:t> </a:t>
            </a:r>
            <a:r>
              <a:rPr lang="de-CH" i="1" dirty="0" err="1"/>
              <a:t>weekday</a:t>
            </a:r>
            <a:r>
              <a:rPr lang="de-CH" i="1" dirty="0"/>
              <a:t>, </a:t>
            </a:r>
            <a:r>
              <a:rPr lang="de-CH" i="1" dirty="0" err="1"/>
              <a:t>hour</a:t>
            </a:r>
            <a:r>
              <a:rPr lang="de-CH" i="1" dirty="0"/>
              <a:t> </a:t>
            </a:r>
            <a:r>
              <a:rPr lang="de-CH" i="1" dirty="0" err="1"/>
              <a:t>of</a:t>
            </a:r>
            <a:r>
              <a:rPr lang="de-CH" i="1" dirty="0"/>
              <a:t> </a:t>
            </a:r>
            <a:r>
              <a:rPr lang="de-CH" i="1" dirty="0" err="1"/>
              <a:t>day</a:t>
            </a:r>
            <a:r>
              <a:rPr lang="de-CH" i="1" dirty="0"/>
              <a:t> and </a:t>
            </a:r>
            <a:r>
              <a:rPr lang="de-CH" i="1" dirty="0" err="1"/>
              <a:t>continuous</a:t>
            </a:r>
            <a:r>
              <a:rPr lang="de-CH" i="1" dirty="0"/>
              <a:t> time)</a:t>
            </a:r>
          </a:p>
          <a:p>
            <a:r>
              <a:rPr lang="de-CH" dirty="0"/>
              <a:t>Filter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i="1" dirty="0"/>
              <a:t>(</a:t>
            </a:r>
            <a:r>
              <a:rPr lang="de-CH" i="1" dirty="0" err="1"/>
              <a:t>summer</a:t>
            </a:r>
            <a:r>
              <a:rPr lang="de-CH" i="1" dirty="0"/>
              <a:t> </a:t>
            </a:r>
            <a:r>
              <a:rPr lang="de-CH" i="1" dirty="0" err="1"/>
              <a:t>season</a:t>
            </a:r>
            <a:r>
              <a:rPr lang="de-CH" i="1" dirty="0"/>
              <a:t>, </a:t>
            </a:r>
            <a:r>
              <a:rPr lang="de-CH" i="1" dirty="0" err="1"/>
              <a:t>station</a:t>
            </a:r>
            <a:r>
              <a:rPr lang="de-CH" i="1" dirty="0"/>
              <a:t>)</a:t>
            </a:r>
          </a:p>
          <a:p>
            <a:r>
              <a:rPr lang="de-CH" dirty="0"/>
              <a:t>Create </a:t>
            </a:r>
            <a:r>
              <a:rPr lang="de-CH" dirty="0" err="1"/>
              <a:t>groups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availability</a:t>
            </a:r>
            <a:endParaRPr lang="de-CH" i="1" dirty="0"/>
          </a:p>
        </p:txBody>
      </p:sp>
    </p:spTree>
    <p:extLst>
      <p:ext uri="{BB962C8B-B14F-4D97-AF65-F5344CB8AC3E}">
        <p14:creationId xmlns:p14="http://schemas.microsoft.com/office/powerpoint/2010/main" val="416992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9D84-6B10-1CEB-FDB7-A8E906C9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6C154-0C6F-64AD-7BFB-BA8C48820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Linear Regression</a:t>
            </a:r>
          </a:p>
          <a:p>
            <a:r>
              <a:rPr lang="de-CH" dirty="0" err="1"/>
              <a:t>Logistic</a:t>
            </a:r>
            <a:r>
              <a:rPr lang="de-CH" dirty="0"/>
              <a:t> Regression</a:t>
            </a:r>
          </a:p>
          <a:p>
            <a:r>
              <a:rPr lang="de-CH" dirty="0" err="1"/>
              <a:t>Decision</a:t>
            </a:r>
            <a:r>
              <a:rPr lang="de-CH" dirty="0"/>
              <a:t> </a:t>
            </a:r>
            <a:r>
              <a:rPr lang="de-CH" dirty="0" err="1"/>
              <a:t>Tree</a:t>
            </a:r>
            <a:endParaRPr lang="de-CH" dirty="0"/>
          </a:p>
          <a:p>
            <a:r>
              <a:rPr lang="de-CH" dirty="0" err="1"/>
              <a:t>Neural</a:t>
            </a:r>
            <a:r>
              <a:rPr lang="de-CH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1148803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46679608-C1C6-4C9D-DBD3-3A73A258F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86" y="1595076"/>
            <a:ext cx="10391614" cy="52629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1BC5A8-435C-875D-1401-A57ACA48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Instead of using a sledgehammer to crack the nut</a:t>
            </a:r>
            <a:br>
              <a:rPr lang="en-US" sz="4000" dirty="0"/>
            </a:br>
            <a:r>
              <a:rPr lang="en-US" sz="32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33530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BC5A8-435C-875D-1401-A57ACA48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Instead of using a sledgehammer to crack the nut</a:t>
            </a:r>
            <a:br>
              <a:rPr lang="en-US" sz="4000" dirty="0"/>
            </a:br>
            <a:r>
              <a:rPr lang="en-US" sz="3600" dirty="0"/>
              <a:t>…look at the mean for each hour of a day of the week</a:t>
            </a:r>
            <a:endParaRPr lang="en-US" sz="4000" dirty="0"/>
          </a:p>
        </p:txBody>
      </p:sp>
      <p:pic>
        <p:nvPicPr>
          <p:cNvPr id="3" name="Grafik 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C0CAE2C2-34BF-B13B-0E5A-2E109DAD3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92989"/>
            <a:ext cx="10011905" cy="50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6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DB7E8-288C-EE48-C0A0-F25130D4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Linear </a:t>
            </a:r>
            <a:r>
              <a:rPr lang="de-CH" dirty="0" err="1"/>
              <a:t>regression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3C8B26-0F55-3314-2FAD-74335088E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25512" y="3294570"/>
            <a:ext cx="5181600" cy="535115"/>
          </a:xfrm>
        </p:spPr>
        <p:txBody>
          <a:bodyPr/>
          <a:lstStyle/>
          <a:p>
            <a:r>
              <a:rPr lang="de-CH" dirty="0"/>
              <a:t>Mean </a:t>
            </a:r>
            <a:r>
              <a:rPr lang="de-CH" dirty="0" err="1"/>
              <a:t>Squared</a:t>
            </a:r>
            <a:r>
              <a:rPr lang="de-CH" dirty="0"/>
              <a:t> Error: 0.489</a:t>
            </a:r>
          </a:p>
        </p:txBody>
      </p:sp>
      <p:pic>
        <p:nvPicPr>
          <p:cNvPr id="12" name="Content Placeholder 11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63BC9F98-F928-FB43-FBB4-4A6AFA49A3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38606"/>
            <a:ext cx="6724454" cy="5043340"/>
          </a:xfrm>
        </p:spPr>
      </p:pic>
    </p:spTree>
    <p:extLst>
      <p:ext uri="{BB962C8B-B14F-4D97-AF65-F5344CB8AC3E}">
        <p14:creationId xmlns:p14="http://schemas.microsoft.com/office/powerpoint/2010/main" val="2581918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9F4A8-D450-8909-F719-9FB7C466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Logistic</a:t>
            </a:r>
            <a:r>
              <a:rPr lang="de-CH" dirty="0"/>
              <a:t> </a:t>
            </a:r>
            <a:r>
              <a:rPr lang="de-CH" dirty="0" err="1"/>
              <a:t>regression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5511C7-F3C8-6930-5B3D-0244781B6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0814" y="1842536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de-CH" dirty="0"/>
              <a:t>MSE = 0.744</a:t>
            </a:r>
          </a:p>
          <a:p>
            <a:r>
              <a:rPr lang="de-CH" dirty="0" err="1"/>
              <a:t>Accuracy</a:t>
            </a:r>
            <a:r>
              <a:rPr lang="de-CH" dirty="0"/>
              <a:t>: 0.612</a:t>
            </a:r>
          </a:p>
          <a:p>
            <a:r>
              <a:rPr lang="de-CH" dirty="0"/>
              <a:t>Precision: 0.374</a:t>
            </a:r>
          </a:p>
          <a:p>
            <a:r>
              <a:rPr lang="de-CH" dirty="0"/>
              <a:t>Recall: 0.612</a:t>
            </a:r>
          </a:p>
          <a:p>
            <a:r>
              <a:rPr lang="de-CH" dirty="0"/>
              <a:t>F1-Score: 0.465</a:t>
            </a:r>
          </a:p>
          <a:p>
            <a:r>
              <a:rPr lang="fr-FR" dirty="0"/>
              <a:t>Confusion Matrix:</a:t>
            </a:r>
          </a:p>
          <a:p>
            <a:pPr marL="0" indent="0">
              <a:buNone/>
            </a:pPr>
            <a:r>
              <a:rPr lang="fr-FR" dirty="0"/>
              <a:t>[[361   0   0]</a:t>
            </a:r>
          </a:p>
          <a:p>
            <a:pPr marL="0" indent="0">
              <a:buNone/>
            </a:pPr>
            <a:r>
              <a:rPr lang="fr-FR" dirty="0"/>
              <a:t> [159   0   0]</a:t>
            </a:r>
          </a:p>
          <a:p>
            <a:pPr marL="0" indent="0">
              <a:buNone/>
            </a:pPr>
            <a:r>
              <a:rPr lang="fr-FR" dirty="0"/>
              <a:t> [  70   0   0]]</a:t>
            </a:r>
            <a:endParaRPr lang="de-CH" dirty="0"/>
          </a:p>
        </p:txBody>
      </p:sp>
      <p:pic>
        <p:nvPicPr>
          <p:cNvPr id="16" name="Content Placeholder 15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A71B4945-5BDC-6670-266D-95E54E493B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11559"/>
            <a:ext cx="6684391" cy="5013293"/>
          </a:xfrm>
        </p:spPr>
      </p:pic>
    </p:spTree>
    <p:extLst>
      <p:ext uri="{BB962C8B-B14F-4D97-AF65-F5344CB8AC3E}">
        <p14:creationId xmlns:p14="http://schemas.microsoft.com/office/powerpoint/2010/main" val="3091722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70C88-AAA4-9742-4E29-72FC3635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39" y="6046839"/>
            <a:ext cx="10515600" cy="811161"/>
          </a:xfrm>
        </p:spPr>
        <p:txBody>
          <a:bodyPr>
            <a:normAutofit/>
          </a:bodyPr>
          <a:lstStyle/>
          <a:p>
            <a:r>
              <a:rPr lang="de-CH" sz="1400" dirty="0"/>
              <a:t>E-Bike Training Score: 0.626, MSE = 0.744, </a:t>
            </a:r>
            <a:r>
              <a:rPr lang="de-CH" sz="1400" dirty="0" err="1"/>
              <a:t>Accuracy</a:t>
            </a:r>
            <a:r>
              <a:rPr lang="de-CH" sz="1400" dirty="0"/>
              <a:t>: 0.612, Precision: 0.374, Recall: 0.612, F1-Score: 0.465, </a:t>
            </a:r>
            <a:r>
              <a:rPr lang="fr-FR" sz="1400" dirty="0"/>
              <a:t>Confusion Matrix: 	[[361   0   0]</a:t>
            </a:r>
            <a:br>
              <a:rPr lang="fr-FR" sz="1400" dirty="0"/>
            </a:br>
            <a:r>
              <a:rPr lang="fr-FR" sz="1400" dirty="0"/>
              <a:t>										 [159   0   0]</a:t>
            </a:r>
            <a:br>
              <a:rPr lang="fr-FR" sz="1400" dirty="0"/>
            </a:br>
            <a:r>
              <a:rPr lang="fr-FR" sz="1400" dirty="0"/>
              <a:t>										 [  70   0   0]]</a:t>
            </a:r>
            <a:endParaRPr lang="de-CH" sz="2400" dirty="0"/>
          </a:p>
        </p:txBody>
      </p:sp>
      <p:pic>
        <p:nvPicPr>
          <p:cNvPr id="11" name="Content Placeholder 10" descr="A diagram of a bar graph&#10;&#10;Description automatically generated with medium confidence">
            <a:extLst>
              <a:ext uri="{FF2B5EF4-FFF2-40B4-BE49-F238E27FC236}">
                <a16:creationId xmlns:a16="http://schemas.microsoft.com/office/drawing/2014/main" id="{DB48604F-BCC9-A26A-A3D2-39CD134547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</p:spPr>
      </p:pic>
    </p:spTree>
    <p:extLst>
      <p:ext uri="{BB962C8B-B14F-4D97-AF65-F5344CB8AC3E}">
        <p14:creationId xmlns:p14="http://schemas.microsoft.com/office/powerpoint/2010/main" val="3752707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907</Words>
  <Application>Microsoft Office PowerPoint</Application>
  <PresentationFormat>Widescreen</PresentationFormat>
  <Paragraphs>106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JetBrains Mono</vt:lpstr>
      <vt:lpstr>Roboto</vt:lpstr>
      <vt:lpstr>Office</vt:lpstr>
      <vt:lpstr>Predicting PubliBike Availability</vt:lpstr>
      <vt:lpstr>Introduction </vt:lpstr>
      <vt:lpstr>Data</vt:lpstr>
      <vt:lpstr>Models</vt:lpstr>
      <vt:lpstr>Instead of using a sledgehammer to crack the nut …</vt:lpstr>
      <vt:lpstr>Instead of using a sledgehammer to crack the nut …look at the mean for each hour of a day of the week</vt:lpstr>
      <vt:lpstr>Linear regression</vt:lpstr>
      <vt:lpstr>Logistic regression</vt:lpstr>
      <vt:lpstr>E-Bike Training Score: 0.626, MSE = 0.744, Accuracy: 0.612, Precision: 0.374, Recall: 0.612, F1-Score: 0.465, Confusion Matrix:  [[361   0   0]            [159   0   0]            [  70   0   0]]</vt:lpstr>
      <vt:lpstr>PowerPoint Presentation</vt:lpstr>
      <vt:lpstr>PowerPoint Presentation</vt:lpstr>
      <vt:lpstr>PowerPoint Presentation</vt:lpstr>
      <vt:lpstr>Neural Network Data</vt:lpstr>
      <vt:lpstr>Neural Network Process to getting acceptable results </vt:lpstr>
      <vt:lpstr>2. Optimizing Input Data</vt:lpstr>
      <vt:lpstr>Neural Network Process to getting acceptable results </vt:lpstr>
      <vt:lpstr>Process to getting acceptable results  5.Playing a lot with parameters </vt:lpstr>
      <vt:lpstr>Neural Network Process to getting acceptable results </vt:lpstr>
      <vt:lpstr>PowerPoint Presentation</vt:lpstr>
      <vt:lpstr>Conclusion</vt:lpstr>
      <vt:lpstr>Thank you for your attention</vt:lpstr>
      <vt:lpstr>Backup</vt:lpstr>
      <vt:lpstr>Kontext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Viktors Intro here</dc:title>
  <dc:creator>Sommerfeld Marco (IT-PTR-EXT - Extern)</dc:creator>
  <cp:lastModifiedBy>Kitanov, Viktor (STUDENTS)</cp:lastModifiedBy>
  <cp:revision>15</cp:revision>
  <dcterms:created xsi:type="dcterms:W3CDTF">2023-11-20T20:47:39Z</dcterms:created>
  <dcterms:modified xsi:type="dcterms:W3CDTF">2023-11-29T15:31:45Z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mpVertraulichkeit">
    <vt:lpwstr/>
  </property>
  <property fmtid="{D5CDD505-2E9C-101B-9397-08002B2CF9AE}" pid="3" name="TmpStatus">
    <vt:lpwstr/>
  </property>
</Properties>
</file>